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9" r:id="rId3"/>
    <p:sldId id="257" r:id="rId4"/>
    <p:sldId id="256" r:id="rId5"/>
    <p:sldId id="260" r:id="rId6"/>
    <p:sldId id="259" r:id="rId7"/>
    <p:sldId id="28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8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4DB42E-A7BD-4FC6-99D4-97EC22528046}" v="1718" dt="2022-03-14T08:40:27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 varScale="1">
        <p:scale>
          <a:sx n="60" d="100"/>
          <a:sy n="60" d="100"/>
        </p:scale>
        <p:origin x="16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E4A6-B468-49AB-B353-CE1B04790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92EEF-617D-46E4-AF50-0A0953F23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75BF1-0FF8-4272-A880-080D2489C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63D2-BCF2-4E09-AAC3-446A08CA1ABF}" type="datetimeFigureOut">
              <a:rPr lang="en-GB" smtClean="0"/>
              <a:t>30/04/2023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0BF3F-EF30-4F29-92D0-713A4580A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37DF6-21A6-45F1-9B49-3F3763AB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0A39-0A9E-41F6-9B65-8E06910E7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60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4454B-7762-4C5F-98CF-65E557FB9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16A37-E74E-48E1-8DC8-AE26C8BEC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C4420-2418-4A03-8AC0-782DB3A24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63D2-BCF2-4E09-AAC3-446A08CA1ABF}" type="datetimeFigureOut">
              <a:rPr lang="en-GB" smtClean="0"/>
              <a:t>30/04/2023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220BB-889D-446A-99E4-3FE8EBE12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4108D-0BD0-4296-A6CB-3A1E1EDF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0A39-0A9E-41F6-9B65-8E06910E7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41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6383C1-4892-4870-A4A5-BCD23BEC3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45BFD-F835-481B-84A3-2BD1691E9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C3ABF-1F36-4E6F-A871-C7D17CAA8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63D2-BCF2-4E09-AAC3-446A08CA1ABF}" type="datetimeFigureOut">
              <a:rPr lang="en-GB" smtClean="0"/>
              <a:t>30/04/2023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DB9B3-96C2-4FE3-B91C-099D2FEBC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4406F-233C-4B15-A805-6AB0A998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0A39-0A9E-41F6-9B65-8E06910E7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81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4210A-D8FD-4EB7-BAB8-482B76B1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84A29-96F0-40CE-BE48-28C687720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C9987-F2D2-4060-8FA8-65A936B27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63D2-BCF2-4E09-AAC3-446A08CA1ABF}" type="datetimeFigureOut">
              <a:rPr lang="en-GB" smtClean="0"/>
              <a:t>30/04/2023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E8327-4033-48F1-AFFD-294435172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7B1BD-33DD-4EEF-840C-05A6FEF8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0A39-0A9E-41F6-9B65-8E06910E7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47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2E77E-636D-479F-84AE-9DF831A6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7A0C9-23E7-4D0F-88E0-42A0F7D67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4032D-EB78-4948-B68F-6B9CCF64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63D2-BCF2-4E09-AAC3-446A08CA1ABF}" type="datetimeFigureOut">
              <a:rPr lang="en-GB" smtClean="0"/>
              <a:t>30/04/2023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25CBB-95C5-4D0E-AABC-2B8CFAF1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6B099-E744-47CF-BF61-710526EB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0A39-0A9E-41F6-9B65-8E06910E7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20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1BEA7-8297-4158-A5BF-E50FBB437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D36E1-C0BB-4C87-A801-9127C1B82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FC145-C887-4A07-84C9-3A3A1274D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9D063-2F92-4942-8C65-29E127F13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63D2-BCF2-4E09-AAC3-446A08CA1ABF}" type="datetimeFigureOut">
              <a:rPr lang="en-GB" smtClean="0"/>
              <a:t>30/04/2023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63AA9-C725-44CC-997D-54120A1E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12036-C78E-4B59-A504-558352AB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0A39-0A9E-41F6-9B65-8E06910E7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50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BFC37-787C-4FF1-A5A6-AE857CBA3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609C5-F5B3-4422-891B-740DFE17D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71B15-4BB7-47AE-99E2-4F282F19F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17678-343D-4120-AA4A-6844E12FA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802659-6E22-4EB2-8A78-57EEC6913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71B3A-0647-4F8C-847A-80D6F66F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63D2-BCF2-4E09-AAC3-446A08CA1ABF}" type="datetimeFigureOut">
              <a:rPr lang="en-GB" smtClean="0"/>
              <a:t>30/04/2023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33DC21-D83E-4F5F-88DA-013826D7C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81C587-1C0B-4AD1-98CF-4D96DA06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0A39-0A9E-41F6-9B65-8E06910E7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56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A2B4-2768-4783-9D36-35BE58F8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E8AC8-A5A5-45AC-ACF2-3D6AD89E8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63D2-BCF2-4E09-AAC3-446A08CA1ABF}" type="datetimeFigureOut">
              <a:rPr lang="en-GB" smtClean="0"/>
              <a:t>30/04/2023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65E90-DA9F-4E93-8E90-E44B63D3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87611B-156C-428A-BEF3-34808319D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0A39-0A9E-41F6-9B65-8E06910E7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99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A2855-7EDF-49E5-9B50-3215D33D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63D2-BCF2-4E09-AAC3-446A08CA1ABF}" type="datetimeFigureOut">
              <a:rPr lang="en-GB" smtClean="0"/>
              <a:t>30/04/2023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15980-8461-4F95-942C-5D1647AD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45857-6DDD-48E2-AB6E-975DC6C15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0A39-0A9E-41F6-9B65-8E06910E7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76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A6D4-0524-4287-A2E1-C8A413F3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8539-F04D-436B-B468-81464170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8D3E7-35A2-4549-8AD1-2049450EE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CF9FB-F93C-4A4F-8001-77B8270A1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63D2-BCF2-4E09-AAC3-446A08CA1ABF}" type="datetimeFigureOut">
              <a:rPr lang="en-GB" smtClean="0"/>
              <a:t>30/04/2023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4BD7D-1799-470F-882C-C9C1B5E3A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835B6-875B-4FD3-870C-9DA2DBA5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0A39-0A9E-41F6-9B65-8E06910E7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69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A9DB2-865B-4C09-BC17-CFEFE6383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EC998C-A52E-47F9-8C09-58DA0D581C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942EA-947C-47E5-B24E-AFB74F587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71631-02AF-4D16-A8CF-FF034FAD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63D2-BCF2-4E09-AAC3-446A08CA1ABF}" type="datetimeFigureOut">
              <a:rPr lang="en-GB" smtClean="0"/>
              <a:t>30/04/2023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0274F-9497-4691-AB93-E02C6D55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65F71-B70C-4D42-9026-88014DEB3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0A39-0A9E-41F6-9B65-8E06910E7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02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56884E-DB40-4641-B42D-4F00A7BD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73259-8971-4508-AC83-E653C3024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4AD9C-AAD9-4F95-9CEF-2747BEB20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C63D2-BCF2-4E09-AAC3-446A08CA1ABF}" type="datetimeFigureOut">
              <a:rPr lang="en-GB" smtClean="0"/>
              <a:t>30/04/2023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8AC47-2C94-44F0-BFE8-DE7F73E3D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7806D-2751-4721-94C8-E56303274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C0A39-0A9E-41F6-9B65-8E06910E7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17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D497D9-6655-45AE-B7E7-F9B970D6BC0E}"/>
              </a:ext>
            </a:extLst>
          </p:cNvPr>
          <p:cNvSpPr txBox="1"/>
          <p:nvPr/>
        </p:nvSpPr>
        <p:spPr>
          <a:xfrm>
            <a:off x="613083" y="443121"/>
            <a:ext cx="11081658" cy="60631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60 Years ago, the Brunei Revolt occurred.  </a:t>
            </a:r>
          </a:p>
          <a:p>
            <a:endParaRPr lang="en-GB" sz="2400" b="1" dirty="0"/>
          </a:p>
          <a:p>
            <a:r>
              <a:rPr lang="en-GB" sz="2400" b="1" dirty="0"/>
              <a:t>It was quickly put down but President Sukarno of Indonesia then embarked on a “Confrontation” against Malaysia.  </a:t>
            </a:r>
          </a:p>
          <a:p>
            <a:endParaRPr lang="en-GB" sz="2400" b="1" dirty="0"/>
          </a:p>
          <a:p>
            <a:r>
              <a:rPr lang="en-GB" sz="2400" b="1" dirty="0"/>
              <a:t>Confrontation in Sabah and Sarawak ended two years later but military survey work, which had commenced shortly after World War Two, continued until the early 1970’s.</a:t>
            </a:r>
          </a:p>
          <a:p>
            <a:endParaRPr lang="en-GB" sz="2400" b="1" dirty="0"/>
          </a:p>
          <a:p>
            <a:r>
              <a:rPr lang="en-GB" sz="2400" b="1" dirty="0"/>
              <a:t>This slideshow, based on dusty slides taken in mid-1966, shows the clearing of Hill 2360 in eastern Sabah for use as an altimeter-heighting base.</a:t>
            </a:r>
          </a:p>
          <a:p>
            <a:endParaRPr lang="en-GB" sz="2400" b="1" dirty="0"/>
          </a:p>
          <a:p>
            <a:r>
              <a:rPr lang="en-GB" sz="2400" b="1" dirty="0"/>
              <a:t>The party moved by launch from Tawau to </a:t>
            </a:r>
            <a:r>
              <a:rPr lang="en-GB" sz="2400" b="1" dirty="0" err="1"/>
              <a:t>Kalabakan</a:t>
            </a:r>
            <a:r>
              <a:rPr lang="en-GB" sz="2400" b="1" dirty="0"/>
              <a:t> where it was lifted to Hill 2360 by an R.M.A.F. Alouette III.</a:t>
            </a:r>
          </a:p>
          <a:p>
            <a:endParaRPr lang="en-GB" sz="2400" b="1" dirty="0"/>
          </a:p>
          <a:p>
            <a:r>
              <a:rPr lang="en-GB" sz="2400" b="1" dirty="0"/>
              <a:t>Hill 2360 was fixed by bearing and distance from a trig point called </a:t>
            </a:r>
            <a:r>
              <a:rPr lang="en-GB" sz="2400" b="1" dirty="0" err="1"/>
              <a:t>Moritok</a:t>
            </a:r>
            <a:r>
              <a:rPr lang="en-GB" sz="2400" b="1" dirty="0"/>
              <a:t>.</a:t>
            </a:r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95248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limbing a tree&#10;&#10;Description automatically generated with medium confidence">
            <a:extLst>
              <a:ext uri="{FF2B5EF4-FFF2-40B4-BE49-F238E27FC236}">
                <a16:creationId xmlns:a16="http://schemas.microsoft.com/office/drawing/2014/main" id="{8D0C1524-DECA-4947-9578-7856BD24C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" y="16318"/>
            <a:ext cx="5014687" cy="6797276"/>
          </a:xfrm>
          <a:prstGeom prst="rect">
            <a:avLst/>
          </a:prstGeom>
        </p:spPr>
      </p:pic>
      <p:pic>
        <p:nvPicPr>
          <p:cNvPr id="5" name="Picture 4" descr="A picture containing tree, outdoor, wood, plant&#10;&#10;Description automatically generated">
            <a:extLst>
              <a:ext uri="{FF2B5EF4-FFF2-40B4-BE49-F238E27FC236}">
                <a16:creationId xmlns:a16="http://schemas.microsoft.com/office/drawing/2014/main" id="{F6B21A60-C49E-4AE5-8E53-0FF72A745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4" y="1873253"/>
            <a:ext cx="7119260" cy="4984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322061-20AB-41C1-9B0C-F624BE0DF2A7}"/>
              </a:ext>
            </a:extLst>
          </p:cNvPr>
          <p:cNvSpPr txBox="1"/>
          <p:nvPr/>
        </p:nvSpPr>
        <p:spPr>
          <a:xfrm>
            <a:off x="5043714" y="16318"/>
            <a:ext cx="7148285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1800" b="1" dirty="0"/>
          </a:p>
          <a:p>
            <a:r>
              <a:rPr lang="en-GB" sz="1800" b="1" dirty="0"/>
              <a:t>The “Muruts” used locally bought Japanese 2-pound axes in preference to the heavy M.O.D. axes held by the Troop.</a:t>
            </a:r>
          </a:p>
          <a:p>
            <a:endParaRPr lang="en-GB" b="1" dirty="0"/>
          </a:p>
          <a:p>
            <a:r>
              <a:rPr lang="en-GB" b="1" dirty="0"/>
              <a:t>The </a:t>
            </a:r>
            <a:r>
              <a:rPr lang="en-GB" b="1" dirty="0" err="1"/>
              <a:t>Danarm</a:t>
            </a:r>
            <a:r>
              <a:rPr lang="en-GB" b="1" dirty="0"/>
              <a:t> power saw held on the Troop G1098 was never used.</a:t>
            </a:r>
          </a:p>
          <a:p>
            <a:endParaRPr lang="en-GB" b="1" dirty="0"/>
          </a:p>
          <a:p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3695724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hirtless person climbing a tree&#10;&#10;Description automatically generated">
            <a:extLst>
              <a:ext uri="{FF2B5EF4-FFF2-40B4-BE49-F238E27FC236}">
                <a16:creationId xmlns:a16="http://schemas.microsoft.com/office/drawing/2014/main" id="{7E1240AE-AF03-49BC-A109-A31572013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3284" cy="6858000"/>
          </a:xfrm>
          <a:prstGeom prst="rect">
            <a:avLst/>
          </a:prstGeom>
        </p:spPr>
      </p:pic>
      <p:pic>
        <p:nvPicPr>
          <p:cNvPr id="5" name="Picture 4" descr="A tall tree in a forest&#10;&#10;Description automatically generated with low confidence">
            <a:extLst>
              <a:ext uri="{FF2B5EF4-FFF2-40B4-BE49-F238E27FC236}">
                <a16:creationId xmlns:a16="http://schemas.microsoft.com/office/drawing/2014/main" id="{0E872D25-3D13-416C-ADB4-FA46BB55E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57" y="-56518"/>
            <a:ext cx="4971137" cy="6916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DBC439-8F0F-4C31-BB4B-239BB4763BC3}"/>
              </a:ext>
            </a:extLst>
          </p:cNvPr>
          <p:cNvSpPr txBox="1"/>
          <p:nvPr/>
        </p:nvSpPr>
        <p:spPr>
          <a:xfrm>
            <a:off x="4932680" y="30770"/>
            <a:ext cx="2288177" cy="67449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2400" b="1" dirty="0"/>
          </a:p>
          <a:p>
            <a:r>
              <a:rPr lang="en-GB" sz="2400" b="1" dirty="0"/>
              <a:t>The knack was to make a wide enough cut to cut deep into the tree.</a:t>
            </a:r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r>
              <a:rPr lang="en-GB" sz="2400" b="1" dirty="0"/>
              <a:t>A hollow tree falling followed by a cloud of leaves.</a:t>
            </a:r>
          </a:p>
          <a:p>
            <a:endParaRPr lang="en-GB" sz="2400" b="1" dirty="0"/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005017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087AA40B-7117-4A70-B716-4096CA13C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" y="20805"/>
            <a:ext cx="5036980" cy="6829280"/>
          </a:xfrm>
          <a:prstGeom prst="rect">
            <a:avLst/>
          </a:prstGeom>
        </p:spPr>
      </p:pic>
      <p:pic>
        <p:nvPicPr>
          <p:cNvPr id="5" name="Picture 4" descr="A picture containing tree, outdoor, plant, oak&#10;&#10;Description automatically generated">
            <a:extLst>
              <a:ext uri="{FF2B5EF4-FFF2-40B4-BE49-F238E27FC236}">
                <a16:creationId xmlns:a16="http://schemas.microsoft.com/office/drawing/2014/main" id="{B9AECAEC-AB24-4B1D-928E-30C66E663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6" y="20805"/>
            <a:ext cx="4920865" cy="68333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F27AD7-534F-44F7-9F50-570A482719F7}"/>
              </a:ext>
            </a:extLst>
          </p:cNvPr>
          <p:cNvSpPr txBox="1"/>
          <p:nvPr/>
        </p:nvSpPr>
        <p:spPr>
          <a:xfrm>
            <a:off x="5058229" y="38318"/>
            <a:ext cx="2191657" cy="6740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A very high cut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&amp;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The canopy</a:t>
            </a:r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834768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forest, plant&#10;&#10;Description automatically generated">
            <a:extLst>
              <a:ext uri="{FF2B5EF4-FFF2-40B4-BE49-F238E27FC236}">
                <a16:creationId xmlns:a16="http://schemas.microsoft.com/office/drawing/2014/main" id="{A9EDADE0-E30B-4270-9F0A-AF2CC8AE6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" y="312054"/>
            <a:ext cx="4675695" cy="6307696"/>
          </a:xfrm>
          <a:prstGeom prst="rect">
            <a:avLst/>
          </a:prstGeom>
        </p:spPr>
      </p:pic>
      <p:pic>
        <p:nvPicPr>
          <p:cNvPr id="5" name="Picture 4" descr="A picture containing tree, plant, forest, wooded&#10;&#10;Description automatically generated">
            <a:extLst>
              <a:ext uri="{FF2B5EF4-FFF2-40B4-BE49-F238E27FC236}">
                <a16:creationId xmlns:a16="http://schemas.microsoft.com/office/drawing/2014/main" id="{CEB3FD9B-0864-42A2-BED6-B7F8F99DD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41" y="2004207"/>
            <a:ext cx="3434986" cy="4601029"/>
          </a:xfrm>
          <a:prstGeom prst="rect">
            <a:avLst/>
          </a:prstGeom>
        </p:spPr>
      </p:pic>
      <p:pic>
        <p:nvPicPr>
          <p:cNvPr id="7" name="Picture 6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E31A4315-FD32-44CC-8A2A-375AB689F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97" y="863598"/>
            <a:ext cx="4094503" cy="568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E390F-CB32-4A8B-8702-58BBE47C8343}"/>
              </a:ext>
            </a:extLst>
          </p:cNvPr>
          <p:cNvSpPr txBox="1"/>
          <p:nvPr/>
        </p:nvSpPr>
        <p:spPr>
          <a:xfrm>
            <a:off x="4677485" y="237744"/>
            <a:ext cx="3412756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              </a:t>
            </a:r>
          </a:p>
          <a:p>
            <a:endParaRPr lang="en-GB" b="1" dirty="0"/>
          </a:p>
          <a:p>
            <a:endParaRPr lang="en-GB" b="1" dirty="0"/>
          </a:p>
          <a:p>
            <a:pPr algn="ctr"/>
            <a:r>
              <a:rPr lang="en-GB" b="1" dirty="0"/>
              <a:t>Trees falling.</a:t>
            </a:r>
          </a:p>
          <a:p>
            <a:pPr algn="ctr"/>
            <a:endParaRPr lang="en-GB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47779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59A6CC02-45A2-48BC-B069-6B9FE1D21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92171" cy="6430026"/>
          </a:xfrm>
          <a:prstGeom prst="rect">
            <a:avLst/>
          </a:prstGeom>
        </p:spPr>
      </p:pic>
      <p:pic>
        <p:nvPicPr>
          <p:cNvPr id="5" name="Picture 4" descr="A picture containing tree, plant, gum tree&#10;&#10;Description automatically generated">
            <a:extLst>
              <a:ext uri="{FF2B5EF4-FFF2-40B4-BE49-F238E27FC236}">
                <a16:creationId xmlns:a16="http://schemas.microsoft.com/office/drawing/2014/main" id="{05F7FEE8-A184-4482-A730-5C189062A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80" y="970400"/>
            <a:ext cx="3154644" cy="4431159"/>
          </a:xfrm>
          <a:prstGeom prst="rect">
            <a:avLst/>
          </a:prstGeom>
        </p:spPr>
      </p:pic>
      <p:pic>
        <p:nvPicPr>
          <p:cNvPr id="7" name="Picture 6" descr="A camera on a tripod in a forest&#10;&#10;Description automatically generated with low confidence">
            <a:extLst>
              <a:ext uri="{FF2B5EF4-FFF2-40B4-BE49-F238E27FC236}">
                <a16:creationId xmlns:a16="http://schemas.microsoft.com/office/drawing/2014/main" id="{53263E29-B85F-437B-8BEA-7ECC6CF1E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90" y="2119086"/>
            <a:ext cx="4549503" cy="3282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A09106-DC3D-4A1A-8738-2AF0C626E20C}"/>
              </a:ext>
            </a:extLst>
          </p:cNvPr>
          <p:cNvSpPr txBox="1"/>
          <p:nvPr/>
        </p:nvSpPr>
        <p:spPr>
          <a:xfrm>
            <a:off x="4492169" y="20320"/>
            <a:ext cx="726305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b="1" dirty="0"/>
          </a:p>
          <a:p>
            <a:r>
              <a:rPr lang="en-GB" b="1" dirty="0"/>
              <a:t>The trig on </a:t>
            </a:r>
            <a:r>
              <a:rPr lang="en-GB" b="1" dirty="0" err="1"/>
              <a:t>Moritok</a:t>
            </a:r>
            <a:r>
              <a:rPr lang="en-GB" b="1" dirty="0"/>
              <a:t> visible in the distance through the “</a:t>
            </a:r>
            <a:r>
              <a:rPr lang="en-GB" b="1" dirty="0" err="1"/>
              <a:t>Rentis</a:t>
            </a:r>
            <a:r>
              <a:rPr lang="en-GB" b="1" dirty="0"/>
              <a:t>” or cutting.</a:t>
            </a:r>
          </a:p>
          <a:p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83BE1-04D9-4846-B219-01915BF15A07}"/>
              </a:ext>
            </a:extLst>
          </p:cNvPr>
          <p:cNvSpPr txBox="1"/>
          <p:nvPr/>
        </p:nvSpPr>
        <p:spPr>
          <a:xfrm>
            <a:off x="4492169" y="5430955"/>
            <a:ext cx="742405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GB" b="1" dirty="0"/>
          </a:p>
          <a:p>
            <a:r>
              <a:rPr lang="en-GB" b="1" dirty="0"/>
              <a:t>Watts </a:t>
            </a:r>
            <a:r>
              <a:rPr lang="en-GB" b="1" dirty="0" err="1"/>
              <a:t>Microptic</a:t>
            </a:r>
            <a:r>
              <a:rPr lang="en-GB" b="1" dirty="0"/>
              <a:t> theodolite, Tellurometer MRA 2 and A-13 High Power radio.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28912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cooking outside&#10;&#10;Description automatically generated with low confidence">
            <a:extLst>
              <a:ext uri="{FF2B5EF4-FFF2-40B4-BE49-F238E27FC236}">
                <a16:creationId xmlns:a16="http://schemas.microsoft.com/office/drawing/2014/main" id="{49B87913-01AC-4D31-BD83-F7E59538F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4171" cy="3970940"/>
          </a:xfrm>
          <a:prstGeom prst="rect">
            <a:avLst/>
          </a:prstGeom>
        </p:spPr>
      </p:pic>
      <p:pic>
        <p:nvPicPr>
          <p:cNvPr id="7" name="Picture 6" descr="A group of people in a tent&#10;&#10;Description automatically generated with medium confidence">
            <a:extLst>
              <a:ext uri="{FF2B5EF4-FFF2-40B4-BE49-F238E27FC236}">
                <a16:creationId xmlns:a16="http://schemas.microsoft.com/office/drawing/2014/main" id="{F48ECA94-19E3-4AC2-B502-F1F3277E4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8" y="2619105"/>
            <a:ext cx="5783943" cy="4173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AEE5FE-00A1-4754-8C0B-E34E8E8F5C27}"/>
              </a:ext>
            </a:extLst>
          </p:cNvPr>
          <p:cNvSpPr txBox="1"/>
          <p:nvPr/>
        </p:nvSpPr>
        <p:spPr>
          <a:xfrm>
            <a:off x="0" y="3992154"/>
            <a:ext cx="525417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GB" b="1" dirty="0"/>
          </a:p>
          <a:p>
            <a:r>
              <a:rPr lang="en-GB" b="1" dirty="0"/>
              <a:t>Lawrence cooking the evening meal of rice in a “</a:t>
            </a:r>
            <a:r>
              <a:rPr lang="en-GB" b="1" dirty="0" err="1"/>
              <a:t>priok</a:t>
            </a:r>
            <a:r>
              <a:rPr lang="en-GB" b="1" dirty="0"/>
              <a:t>” on a primus stove.</a:t>
            </a:r>
          </a:p>
          <a:p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62B88-CF58-4DC3-85E8-A3A654B73CC8}"/>
              </a:ext>
            </a:extLst>
          </p:cNvPr>
          <p:cNvSpPr txBox="1"/>
          <p:nvPr/>
        </p:nvSpPr>
        <p:spPr>
          <a:xfrm>
            <a:off x="6284688" y="1879600"/>
            <a:ext cx="578394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     </a:t>
            </a:r>
          </a:p>
          <a:p>
            <a:r>
              <a:rPr lang="en-GB" b="1" dirty="0"/>
              <a:t>The evening meal, </a:t>
            </a:r>
            <a:r>
              <a:rPr lang="en-GB" b="1" dirty="0" err="1"/>
              <a:t>Barok</a:t>
            </a:r>
            <a:r>
              <a:rPr lang="en-GB" b="1" dirty="0"/>
              <a:t> and Lawrence in foreground.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9027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under a tent&#10;&#10;Description automatically generated with low confidence">
            <a:extLst>
              <a:ext uri="{FF2B5EF4-FFF2-40B4-BE49-F238E27FC236}">
                <a16:creationId xmlns:a16="http://schemas.microsoft.com/office/drawing/2014/main" id="{96D33A0A-0067-40B3-B4C7-679F531AE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6" y="24246"/>
            <a:ext cx="4260111" cy="5930433"/>
          </a:xfrm>
          <a:prstGeom prst="rect">
            <a:avLst/>
          </a:prstGeom>
        </p:spPr>
      </p:pic>
      <p:pic>
        <p:nvPicPr>
          <p:cNvPr id="5" name="Picture 4" descr="A picture containing text, person, cooking&#10;&#10;Description automatically generated">
            <a:extLst>
              <a:ext uri="{FF2B5EF4-FFF2-40B4-BE49-F238E27FC236}">
                <a16:creationId xmlns:a16="http://schemas.microsoft.com/office/drawing/2014/main" id="{34AF446D-3DB2-4321-A74A-68EDD860F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93" y="33390"/>
            <a:ext cx="4146093" cy="586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86AD45-9ABE-4B1D-897C-57E01E374B55}"/>
              </a:ext>
            </a:extLst>
          </p:cNvPr>
          <p:cNvSpPr txBox="1"/>
          <p:nvPr/>
        </p:nvSpPr>
        <p:spPr>
          <a:xfrm>
            <a:off x="7728693" y="5917910"/>
            <a:ext cx="414609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b="1" dirty="0"/>
          </a:p>
          <a:p>
            <a:pPr algn="ctr"/>
            <a:r>
              <a:rPr lang="en-GB" b="1" dirty="0" err="1"/>
              <a:t>Barok</a:t>
            </a:r>
            <a:r>
              <a:rPr lang="en-GB" b="1" dirty="0"/>
              <a:t> cooking rice.</a:t>
            </a:r>
          </a:p>
          <a:p>
            <a:pPr algn="ctr"/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E69F4-E3DC-46C8-B4D9-B672BD53F657}"/>
              </a:ext>
            </a:extLst>
          </p:cNvPr>
          <p:cNvSpPr txBox="1"/>
          <p:nvPr/>
        </p:nvSpPr>
        <p:spPr>
          <a:xfrm>
            <a:off x="333656" y="5954679"/>
            <a:ext cx="436171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GB" b="1" dirty="0"/>
          </a:p>
          <a:p>
            <a:r>
              <a:rPr lang="en-GB" b="1" dirty="0" err="1"/>
              <a:t>Sulap</a:t>
            </a:r>
            <a:r>
              <a:rPr lang="en-GB" b="1" dirty="0"/>
              <a:t> or shelter made from plastic sheeting.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55781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licopter flying over trees&#10;&#10;Description automatically generated with medium confidence">
            <a:extLst>
              <a:ext uri="{FF2B5EF4-FFF2-40B4-BE49-F238E27FC236}">
                <a16:creationId xmlns:a16="http://schemas.microsoft.com/office/drawing/2014/main" id="{BFB9CEE5-DCCD-4F12-A814-83942A311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61" y="32360"/>
            <a:ext cx="4122057" cy="5677981"/>
          </a:xfrm>
          <a:prstGeom prst="rect">
            <a:avLst/>
          </a:prstGeom>
        </p:spPr>
      </p:pic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899B4FCB-B3AB-40A1-BB47-E9F4D6816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17" y="32652"/>
            <a:ext cx="4210651" cy="5595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6E76AF-E20A-42AB-ACD2-65AE9A9A24B9}"/>
              </a:ext>
            </a:extLst>
          </p:cNvPr>
          <p:cNvSpPr txBox="1"/>
          <p:nvPr/>
        </p:nvSpPr>
        <p:spPr>
          <a:xfrm>
            <a:off x="7141473" y="5630089"/>
            <a:ext cx="4197088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b="1" dirty="0"/>
          </a:p>
          <a:p>
            <a:pPr algn="ctr"/>
            <a:r>
              <a:rPr lang="en-GB" b="1" dirty="0"/>
              <a:t>“Bunny” Chua, Alouette III pilot.</a:t>
            </a:r>
          </a:p>
          <a:p>
            <a:pPr algn="ctr"/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DE941-DB13-4898-8056-8AC06C73604B}"/>
              </a:ext>
            </a:extLst>
          </p:cNvPr>
          <p:cNvSpPr txBox="1"/>
          <p:nvPr/>
        </p:nvSpPr>
        <p:spPr>
          <a:xfrm>
            <a:off x="928473" y="5708178"/>
            <a:ext cx="412205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b="1" dirty="0"/>
          </a:p>
          <a:p>
            <a:pPr algn="ctr"/>
            <a:r>
              <a:rPr lang="en-GB" b="1" dirty="0"/>
              <a:t>Alouette III</a:t>
            </a:r>
          </a:p>
          <a:p>
            <a:pPr algn="ctr"/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13145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2EDFB3-4424-42A8-9209-724EA646E9CC}"/>
              </a:ext>
            </a:extLst>
          </p:cNvPr>
          <p:cNvSpPr txBox="1"/>
          <p:nvPr/>
        </p:nvSpPr>
        <p:spPr>
          <a:xfrm>
            <a:off x="9184326" y="18288"/>
            <a:ext cx="2986337" cy="70173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b="1" dirty="0"/>
          </a:p>
          <a:p>
            <a:r>
              <a:rPr lang="en-GB" b="1" dirty="0"/>
              <a:t>Series 1501 Sheet NB 50-15, Edition 1-GSGS.</a:t>
            </a:r>
          </a:p>
          <a:p>
            <a:endParaRPr lang="en-GB" b="1" dirty="0"/>
          </a:p>
          <a:p>
            <a:r>
              <a:rPr lang="en-GB" b="1" dirty="0"/>
              <a:t>Sheets of this series were being introduced in the mid 1960’s to replace Series T503.</a:t>
            </a:r>
          </a:p>
          <a:p>
            <a:endParaRPr lang="en-GB" b="1" dirty="0"/>
          </a:p>
          <a:p>
            <a:r>
              <a:rPr lang="en-GB" b="1" dirty="0"/>
              <a:t>On this later map, heights are shown in metres.</a:t>
            </a:r>
          </a:p>
          <a:p>
            <a:endParaRPr lang="en-GB" b="1" dirty="0"/>
          </a:p>
          <a:p>
            <a:r>
              <a:rPr lang="en-GB" b="1" dirty="0"/>
              <a:t>Hill 2360 is shown here as spot height 720.</a:t>
            </a:r>
          </a:p>
          <a:p>
            <a:endParaRPr lang="en-GB" b="1" dirty="0"/>
          </a:p>
          <a:p>
            <a:r>
              <a:rPr lang="en-GB" b="1" dirty="0"/>
              <a:t>720 may be seen at grid ref LC 0722, just south of the Sandakan and Tawau Residencies border.</a:t>
            </a:r>
          </a:p>
          <a:p>
            <a:endParaRPr lang="en-GB" b="1" dirty="0"/>
          </a:p>
          <a:p>
            <a:r>
              <a:rPr lang="en-GB" b="1" dirty="0"/>
              <a:t>Trig point </a:t>
            </a:r>
            <a:r>
              <a:rPr lang="en-GB" b="1" dirty="0" err="1"/>
              <a:t>Moritok</a:t>
            </a:r>
            <a:r>
              <a:rPr lang="en-GB" b="1" dirty="0"/>
              <a:t> may be seen at grid ref LC 2345.</a:t>
            </a:r>
          </a:p>
          <a:p>
            <a:endParaRPr lang="en-GB" b="1" dirty="0"/>
          </a:p>
          <a:p>
            <a:endParaRPr lang="en-GB" b="1" dirty="0"/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FA58A671-9F9B-42AF-9E4B-015065901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" y="0"/>
            <a:ext cx="906547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85D21B8-74CF-4463-A2F1-B42C693D3BBC}"/>
              </a:ext>
            </a:extLst>
          </p:cNvPr>
          <p:cNvSpPr/>
          <p:nvPr/>
        </p:nvSpPr>
        <p:spPr>
          <a:xfrm>
            <a:off x="5212080" y="4160520"/>
            <a:ext cx="1152144" cy="7315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21A87BF-D3A3-43E6-A918-A4BA63CBCA89}"/>
              </a:ext>
            </a:extLst>
          </p:cNvPr>
          <p:cNvSpPr/>
          <p:nvPr/>
        </p:nvSpPr>
        <p:spPr>
          <a:xfrm flipH="1" flipV="1">
            <a:off x="7483308" y="1030460"/>
            <a:ext cx="1109707" cy="6459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37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tree&#10;&#10;Description automatically generated">
            <a:extLst>
              <a:ext uri="{FF2B5EF4-FFF2-40B4-BE49-F238E27FC236}">
                <a16:creationId xmlns:a16="http://schemas.microsoft.com/office/drawing/2014/main" id="{7F312707-50BF-48D3-950A-0F460FDB1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39" y="21476"/>
            <a:ext cx="9494470" cy="6836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A743E7-0248-4E04-9380-5823CB677422}"/>
              </a:ext>
            </a:extLst>
          </p:cNvPr>
          <p:cNvSpPr txBox="1"/>
          <p:nvPr/>
        </p:nvSpPr>
        <p:spPr>
          <a:xfrm>
            <a:off x="19118" y="26244"/>
            <a:ext cx="2660073" cy="6863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r>
              <a:rPr lang="en-GB" sz="2000" b="1" dirty="0"/>
              <a:t>Evening view west from Hill 2360/720 towards the </a:t>
            </a:r>
            <a:r>
              <a:rPr lang="en-GB" sz="2000" b="1" dirty="0" err="1"/>
              <a:t>Lotung</a:t>
            </a:r>
            <a:r>
              <a:rPr lang="en-GB" sz="2000" b="1" dirty="0"/>
              <a:t> Ridge in the heart of Sabah.</a:t>
            </a:r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571282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4109A9D-101E-495B-9459-E9FB01DBF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6" y="46517"/>
            <a:ext cx="11669146" cy="6811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263A40-59FC-4017-8F8A-35F9C9010A06}"/>
              </a:ext>
            </a:extLst>
          </p:cNvPr>
          <p:cNvSpPr txBox="1"/>
          <p:nvPr/>
        </p:nvSpPr>
        <p:spPr>
          <a:xfrm>
            <a:off x="1045029" y="2450830"/>
            <a:ext cx="3764477" cy="341632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Series T503 Sheet NB 50-15 Edn 1-GSGS.</a:t>
            </a: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2 Troop 84 Svy Sqn trig points </a:t>
            </a:r>
            <a:r>
              <a:rPr lang="en-GB" b="1" dirty="0" err="1"/>
              <a:t>Kuli</a:t>
            </a:r>
            <a:r>
              <a:rPr lang="en-GB" b="1" dirty="0"/>
              <a:t> 4617 and </a:t>
            </a:r>
            <a:r>
              <a:rPr lang="en-GB" b="1" dirty="0" err="1"/>
              <a:t>Moritok</a:t>
            </a:r>
            <a:r>
              <a:rPr lang="en-GB" b="1" dirty="0"/>
              <a:t> 3648 are shown.</a:t>
            </a: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Hill 2360 is at grid ref 0722 on a bearing and distance of about 210 degrees and 32 kms from trig </a:t>
            </a:r>
            <a:r>
              <a:rPr lang="en-GB" b="1" dirty="0" err="1"/>
              <a:t>Moritok</a:t>
            </a:r>
            <a:r>
              <a:rPr lang="en-GB" b="1" dirty="0"/>
              <a:t>.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2B2C7D-2ABB-42AD-9E72-00B0AD887025}"/>
              </a:ext>
            </a:extLst>
          </p:cNvPr>
          <p:cNvSpPr/>
          <p:nvPr/>
        </p:nvSpPr>
        <p:spPr>
          <a:xfrm>
            <a:off x="5492260" y="5720861"/>
            <a:ext cx="1207477" cy="9144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23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building, bridge&#10;&#10;Description automatically generated">
            <a:extLst>
              <a:ext uri="{FF2B5EF4-FFF2-40B4-BE49-F238E27FC236}">
                <a16:creationId xmlns:a16="http://schemas.microsoft.com/office/drawing/2014/main" id="{505A7921-060F-4DFA-B0B9-23C9F6A5B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26" y="0"/>
            <a:ext cx="96639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4CF658-C373-48C5-A6C7-7DB72CF37F0D}"/>
              </a:ext>
            </a:extLst>
          </p:cNvPr>
          <p:cNvSpPr txBox="1"/>
          <p:nvPr/>
        </p:nvSpPr>
        <p:spPr>
          <a:xfrm>
            <a:off x="2077827" y="93763"/>
            <a:ext cx="7715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The Wallace Bay Timber Company at </a:t>
            </a:r>
            <a:r>
              <a:rPr lang="en-GB" sz="2800" b="1" dirty="0" err="1"/>
              <a:t>Pulau</a:t>
            </a:r>
            <a:r>
              <a:rPr lang="en-GB" sz="2800" b="1" dirty="0"/>
              <a:t> </a:t>
            </a:r>
            <a:r>
              <a:rPr lang="en-GB" sz="2800" b="1" dirty="0" err="1"/>
              <a:t>Sebatik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77881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ater, sky, outdoor&#10;&#10;Description automatically generated">
            <a:extLst>
              <a:ext uri="{FF2B5EF4-FFF2-40B4-BE49-F238E27FC236}">
                <a16:creationId xmlns:a16="http://schemas.microsoft.com/office/drawing/2014/main" id="{9C30A593-B111-43BE-9B85-D9CF64EB7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9635"/>
            <a:ext cx="12152569" cy="8569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E61C9-756B-45E8-A39E-D9A567311308}"/>
              </a:ext>
            </a:extLst>
          </p:cNvPr>
          <p:cNvSpPr txBox="1"/>
          <p:nvPr/>
        </p:nvSpPr>
        <p:spPr>
          <a:xfrm>
            <a:off x="3862614" y="-471323"/>
            <a:ext cx="4787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Wallace Bay Timber Ponds at </a:t>
            </a:r>
            <a:r>
              <a:rPr lang="en-GB" b="1" dirty="0" err="1"/>
              <a:t>P</a:t>
            </a:r>
            <a:r>
              <a:rPr lang="en-GB" sz="1800" b="1" dirty="0" err="1"/>
              <a:t>ulau</a:t>
            </a:r>
            <a:r>
              <a:rPr lang="en-GB" sz="1800" b="1" dirty="0"/>
              <a:t> </a:t>
            </a:r>
            <a:r>
              <a:rPr lang="en-GB" sz="1800" b="1" dirty="0" err="1"/>
              <a:t>Sebatik</a:t>
            </a:r>
            <a:r>
              <a:rPr lang="en-GB" sz="1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590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F9BE1BDA-AC04-48E8-88B3-C7C187BD7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03" y="0"/>
            <a:ext cx="967911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7CAE-8D9F-4BDC-BB9A-FE1BE790FE9B}"/>
              </a:ext>
            </a:extLst>
          </p:cNvPr>
          <p:cNvSpPr txBox="1"/>
          <p:nvPr/>
        </p:nvSpPr>
        <p:spPr>
          <a:xfrm>
            <a:off x="5907024" y="301752"/>
            <a:ext cx="4315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Kalabakan</a:t>
            </a:r>
            <a:r>
              <a:rPr lang="en-GB" b="1" dirty="0"/>
              <a:t> River, Huts and Tapioca crop.</a:t>
            </a:r>
          </a:p>
          <a:p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44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water, outdoor, boat&#10;&#10;Description automatically generated">
            <a:extLst>
              <a:ext uri="{FF2B5EF4-FFF2-40B4-BE49-F238E27FC236}">
                <a16:creationId xmlns:a16="http://schemas.microsoft.com/office/drawing/2014/main" id="{A8D11314-36BB-429D-AF54-94BAE20D4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09" y="0"/>
            <a:ext cx="9475532" cy="6912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F8C40-9645-4785-8D53-09A5F4E04CCD}"/>
              </a:ext>
            </a:extLst>
          </p:cNvPr>
          <p:cNvSpPr txBox="1"/>
          <p:nvPr/>
        </p:nvSpPr>
        <p:spPr>
          <a:xfrm>
            <a:off x="2583543" y="217714"/>
            <a:ext cx="780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R.A.S.C. Motor Launch 105 approaching </a:t>
            </a:r>
            <a:r>
              <a:rPr lang="en-GB" sz="2800" b="1" dirty="0" err="1"/>
              <a:t>Kalabakan</a:t>
            </a:r>
            <a:r>
              <a:rPr lang="en-GB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9252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vehicle&#10;&#10;Description automatically generated with low confidence">
            <a:extLst>
              <a:ext uri="{FF2B5EF4-FFF2-40B4-BE49-F238E27FC236}">
                <a16:creationId xmlns:a16="http://schemas.microsoft.com/office/drawing/2014/main" id="{3E3E3EC9-5DF1-47D0-8C97-0DDC94FEC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22" y="48899"/>
            <a:ext cx="9506084" cy="6797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B35AF0-64A2-4D5C-9F9D-845CA8EE9919}"/>
              </a:ext>
            </a:extLst>
          </p:cNvPr>
          <p:cNvSpPr txBox="1"/>
          <p:nvPr/>
        </p:nvSpPr>
        <p:spPr>
          <a:xfrm>
            <a:off x="95003" y="368135"/>
            <a:ext cx="2470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Our labourers en route to </a:t>
            </a:r>
            <a:r>
              <a:rPr lang="en-GB" sz="2000" b="1" dirty="0" err="1"/>
              <a:t>Kalabakan</a:t>
            </a:r>
            <a:r>
              <a:rPr lang="en-GB" sz="2000" b="1" dirty="0"/>
              <a:t> in R.A.S.C. launch.</a:t>
            </a:r>
          </a:p>
        </p:txBody>
      </p:sp>
    </p:spTree>
    <p:extLst>
      <p:ext uri="{BB962C8B-B14F-4D97-AF65-F5344CB8AC3E}">
        <p14:creationId xmlns:p14="http://schemas.microsoft.com/office/powerpoint/2010/main" val="3608513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e, transport, aircraft&#10;&#10;Description automatically generated">
            <a:extLst>
              <a:ext uri="{FF2B5EF4-FFF2-40B4-BE49-F238E27FC236}">
                <a16:creationId xmlns:a16="http://schemas.microsoft.com/office/drawing/2014/main" id="{A50D06F9-E589-4502-BB3E-677025D78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681952" cy="4818743"/>
          </a:xfrm>
          <a:prstGeom prst="rect">
            <a:avLst/>
          </a:prstGeom>
        </p:spPr>
      </p:pic>
      <p:pic>
        <p:nvPicPr>
          <p:cNvPr id="5" name="Picture 4" descr="A picture containing text, smoke, weapon, clouds&#10;&#10;Description automatically generated">
            <a:extLst>
              <a:ext uri="{FF2B5EF4-FFF2-40B4-BE49-F238E27FC236}">
                <a16:creationId xmlns:a16="http://schemas.microsoft.com/office/drawing/2014/main" id="{DCDF5C0F-34A2-40BC-8723-116ECFFCA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1920918"/>
            <a:ext cx="6754184" cy="4936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962FBF-B112-4595-AB5F-4506B151705D}"/>
              </a:ext>
            </a:extLst>
          </p:cNvPr>
          <p:cNvSpPr txBox="1"/>
          <p:nvPr/>
        </p:nvSpPr>
        <p:spPr>
          <a:xfrm>
            <a:off x="50800" y="5000171"/>
            <a:ext cx="5319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The first man down receiving the “</a:t>
            </a:r>
            <a:r>
              <a:rPr lang="en-GB" sz="2800" b="1" dirty="0" err="1"/>
              <a:t>bongon</a:t>
            </a:r>
            <a:r>
              <a:rPr lang="en-GB" sz="2800" b="1" dirty="0"/>
              <a:t>” stores containers.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36DCCD-68BA-43B7-A753-10B3626DECD4}"/>
              </a:ext>
            </a:extLst>
          </p:cNvPr>
          <p:cNvSpPr txBox="1"/>
          <p:nvPr/>
        </p:nvSpPr>
        <p:spPr>
          <a:xfrm>
            <a:off x="6804984" y="152400"/>
            <a:ext cx="53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Cpl Hobson winching down from the R.M.A.F. Alouette III</a:t>
            </a:r>
          </a:p>
        </p:txBody>
      </p:sp>
    </p:spTree>
    <p:extLst>
      <p:ext uri="{BB962C8B-B14F-4D97-AF65-F5344CB8AC3E}">
        <p14:creationId xmlns:p14="http://schemas.microsoft.com/office/powerpoint/2010/main" val="347584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limbing a tree&#10;&#10;Description automatically generated with medium confidence">
            <a:extLst>
              <a:ext uri="{FF2B5EF4-FFF2-40B4-BE49-F238E27FC236}">
                <a16:creationId xmlns:a16="http://schemas.microsoft.com/office/drawing/2014/main" id="{F7ABA7F2-98D5-4CAD-922B-B4ADA6A02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942114" cy="6855779"/>
          </a:xfrm>
          <a:prstGeom prst="rect">
            <a:avLst/>
          </a:prstGeom>
        </p:spPr>
      </p:pic>
      <p:pic>
        <p:nvPicPr>
          <p:cNvPr id="5" name="Picture 4" descr="A picture containing tree, outdoor, standing, trunk&#10;&#10;Description automatically generated">
            <a:extLst>
              <a:ext uri="{FF2B5EF4-FFF2-40B4-BE49-F238E27FC236}">
                <a16:creationId xmlns:a16="http://schemas.microsoft.com/office/drawing/2014/main" id="{44FA8094-FAE6-4D0E-9EF6-BBF42E622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25" y="0"/>
            <a:ext cx="4972875" cy="6855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02E4BB-4882-4A38-8C5A-B92B3A7563FB}"/>
              </a:ext>
            </a:extLst>
          </p:cNvPr>
          <p:cNvSpPr txBox="1"/>
          <p:nvPr/>
        </p:nvSpPr>
        <p:spPr>
          <a:xfrm>
            <a:off x="4942114" y="21917"/>
            <a:ext cx="2307774" cy="6986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GB" sz="2800" b="1" dirty="0"/>
          </a:p>
          <a:p>
            <a:endParaRPr lang="en-GB" sz="2800" b="1" dirty="0"/>
          </a:p>
          <a:p>
            <a:endParaRPr lang="en-GB" sz="2800" b="1" dirty="0"/>
          </a:p>
          <a:p>
            <a:endParaRPr lang="en-GB" sz="2800" b="1" dirty="0"/>
          </a:p>
          <a:p>
            <a:r>
              <a:rPr lang="en-GB" sz="2800" b="1" dirty="0"/>
              <a:t>Cutting above the buttress roots on platforms.</a:t>
            </a:r>
          </a:p>
          <a:p>
            <a:endParaRPr lang="en-GB" sz="2800" b="1" dirty="0"/>
          </a:p>
          <a:p>
            <a:endParaRPr lang="en-GB" sz="2800" b="1" dirty="0"/>
          </a:p>
          <a:p>
            <a:endParaRPr lang="en-GB" sz="2800" b="1" dirty="0"/>
          </a:p>
          <a:p>
            <a:endParaRPr lang="en-GB" sz="2800" b="1" dirty="0"/>
          </a:p>
          <a:p>
            <a:endParaRPr lang="en-GB" sz="2800" b="1" dirty="0"/>
          </a:p>
          <a:p>
            <a:endParaRPr lang="en-GB" sz="2800" b="1" dirty="0"/>
          </a:p>
          <a:p>
            <a:endParaRPr lang="en-GB" sz="2800" b="1" dirty="0"/>
          </a:p>
          <a:p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27556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518</Words>
  <Application>Microsoft Office PowerPoint</Application>
  <PresentationFormat>Widescreen</PresentationFormat>
  <Paragraphs>117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Nolan</dc:creator>
  <cp:lastModifiedBy>David Johnson</cp:lastModifiedBy>
  <cp:revision>2</cp:revision>
  <dcterms:created xsi:type="dcterms:W3CDTF">2022-02-09T14:32:46Z</dcterms:created>
  <dcterms:modified xsi:type="dcterms:W3CDTF">2023-04-30T16:31:44Z</dcterms:modified>
</cp:coreProperties>
</file>